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7" r:id="rId7"/>
    <p:sldId id="265" r:id="rId8"/>
    <p:sldId id="268" r:id="rId9"/>
    <p:sldId id="269" r:id="rId10"/>
    <p:sldId id="271" r:id="rId11"/>
    <p:sldId id="272" r:id="rId12"/>
    <p:sldId id="274" r:id="rId13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5C3793E-06FB-47C2-A203-EC5EB055BB66}">
          <p14:sldIdLst>
            <p14:sldId id="256"/>
            <p14:sldId id="257"/>
            <p14:sldId id="258"/>
          </p14:sldIdLst>
        </p14:section>
        <p14:section name="Раздел без заголовка" id="{FD1A2CD6-2F6E-4505-9855-090BAC228551}">
          <p14:sldIdLst>
            <p14:sldId id="261"/>
            <p14:sldId id="264"/>
            <p14:sldId id="267"/>
            <p14:sldId id="265"/>
            <p14:sldId id="268"/>
            <p14:sldId id="269"/>
            <p14:sldId id="271"/>
            <p14:sldId id="272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ура Абуова" initials="ЗА" lastIdx="1" clrIdx="0">
    <p:extLst>
      <p:ext uri="{19B8F6BF-5375-455C-9EA6-DF929625EA0E}">
        <p15:presenceInfo xmlns:p15="http://schemas.microsoft.com/office/powerpoint/2012/main" userId="7d600eef8d17a9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17T03:27:52.148" idx="1">
    <p:pos x="776" y="1177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2126F-C3B2-47F7-8873-B3A3A311FD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36C7A45-2351-4C13-8EE9-30D0CDD3D9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AB06F5-CB7B-4130-9EC4-B7579A079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5A4D-BD2B-4667-A3F7-BD9FB77FB1A8}" type="datetimeFigureOut">
              <a:rPr lang="ru-KZ" smtClean="0"/>
              <a:t>05/15/2022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9E604B-4124-4445-B079-49F5459B3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7AEDAE-4610-4532-AFDA-D7F21D61A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03FD-1EFB-4EEA-A698-69F176694C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2146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3B9AE8-D8F9-44C0-920A-CFB1DBCB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F8A2A0-5894-4129-B8A3-6C6881A16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238E86-AA64-4DE7-8485-9AE4EAA9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5A4D-BD2B-4667-A3F7-BD9FB77FB1A8}" type="datetimeFigureOut">
              <a:rPr lang="ru-KZ" smtClean="0"/>
              <a:t>05/15/2022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0A38D-E68E-4037-81EB-30A8B901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4D39AF-6204-469A-B66D-2F2D57167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03FD-1EFB-4EEA-A698-69F176694C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4178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C7D8D8-21D0-4C3A-9C2E-E4FD422E47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260236-5C27-434D-AA69-3578847E9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3398D9-37A8-4FE8-8606-652640EB6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5A4D-BD2B-4667-A3F7-BD9FB77FB1A8}" type="datetimeFigureOut">
              <a:rPr lang="ru-KZ" smtClean="0"/>
              <a:t>05/15/2022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977F94-F099-43D9-A419-BEB3C24A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752A80-DA3A-4111-9809-DB598F4C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03FD-1EFB-4EEA-A698-69F176694C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46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3C4296-A2F2-40D6-ABD2-00B2AEA5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635B9E-5A45-44B9-85A3-ABF8A9F9C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286BFF-94F1-4EA1-B7F1-BA10F891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5A4D-BD2B-4667-A3F7-BD9FB77FB1A8}" type="datetimeFigureOut">
              <a:rPr lang="ru-KZ" smtClean="0"/>
              <a:t>05/15/2022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2E08A7-00F3-4D6F-8476-967166272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3CB1FF-B9EE-46CD-8B3A-2F988BE7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03FD-1EFB-4EEA-A698-69F176694C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517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FF66F-43F6-47B4-BA12-E6A21D58D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35D795-005D-49A4-87A3-8E1A50529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A5D1E9-37D8-404C-902D-63D55EA1A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5A4D-BD2B-4667-A3F7-BD9FB77FB1A8}" type="datetimeFigureOut">
              <a:rPr lang="ru-KZ" smtClean="0"/>
              <a:t>05/15/2022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050306-51BA-41E4-8551-8D7F5389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47309D-BFD0-447A-B8EA-DA7D3747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03FD-1EFB-4EEA-A698-69F176694C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393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BCBF7-BFEC-4443-90D5-D09C716E0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79756E-7059-4622-A381-D24591746B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235F39-D117-498A-896E-A5E5E757C6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21B033-7CFD-463F-88BC-CF76D5A08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5A4D-BD2B-4667-A3F7-BD9FB77FB1A8}" type="datetimeFigureOut">
              <a:rPr lang="ru-KZ" smtClean="0"/>
              <a:t>05/15/2022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A9DAAB-32D1-4FD8-B739-67CBA2CFA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58C87B-480F-4CFF-A0CD-FB0FA492F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03FD-1EFB-4EEA-A698-69F176694C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8465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2631D-CA4B-444D-B1BA-82334C78C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333A9C-129B-4038-B9A2-10B83B19C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B969C9-5B79-48CD-9B61-E5F95562F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0F6AB9-0405-4518-9D68-94EEB1E9AD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AD3E9C1-2A4D-4EB0-A898-ADD36803E8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41259E5-377A-4898-B763-14769EE28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5A4D-BD2B-4667-A3F7-BD9FB77FB1A8}" type="datetimeFigureOut">
              <a:rPr lang="ru-KZ" smtClean="0"/>
              <a:t>05/15/2022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43D2EF-EFF0-4545-A1FB-AF31FC53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8E5DEF-20A9-40B4-95A3-B3DD38BC5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03FD-1EFB-4EEA-A698-69F176694C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6091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19D7D-9299-428C-8C6E-E6A781398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B78784A-623A-4414-9C3E-6C3F8BC64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5A4D-BD2B-4667-A3F7-BD9FB77FB1A8}" type="datetimeFigureOut">
              <a:rPr lang="ru-KZ" smtClean="0"/>
              <a:t>05/15/2022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F3715B-9987-4FEB-B2C8-F3387B4E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25DBF1-2702-4E76-B915-F626A93D4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03FD-1EFB-4EEA-A698-69F176694C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8619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7690ED-69E8-4DD1-B3E4-096B70248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5A4D-BD2B-4667-A3F7-BD9FB77FB1A8}" type="datetimeFigureOut">
              <a:rPr lang="ru-KZ" smtClean="0"/>
              <a:t>05/15/2022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B075C04-DE96-4C2C-8717-9049EEC97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36380F-B017-420A-8E02-A095FB282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03FD-1EFB-4EEA-A698-69F176694C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965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07CC0-32E4-48F4-8B32-B826A48B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0F4082-A004-4F04-85BA-FFF4A9A78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8CA14A-E479-481E-B68A-62FA032D9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297309-74EC-4AA8-BA1A-5F6EEBEA0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5A4D-BD2B-4667-A3F7-BD9FB77FB1A8}" type="datetimeFigureOut">
              <a:rPr lang="ru-KZ" smtClean="0"/>
              <a:t>05/15/2022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E32DAE-3654-4A05-B4FA-D91C88C9B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CB51F5-9460-4747-A02D-4704392A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03FD-1EFB-4EEA-A698-69F176694C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14390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D4825-F05C-4F13-95C5-2892A3D11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4C8F55-C4A6-4F25-BEC4-43F723070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B15A97-FCA5-461F-9EF6-70BA4D8A5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BC7962-7E52-43F7-8DDD-F01B9F869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5A4D-BD2B-4667-A3F7-BD9FB77FB1A8}" type="datetimeFigureOut">
              <a:rPr lang="ru-KZ" smtClean="0"/>
              <a:t>05/15/2022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E2CD1F-FB66-45DF-A504-F4C32DCB8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0D2FF7-94F9-4A84-BFE8-FC8C8A451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03FD-1EFB-4EEA-A698-69F176694C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18842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241B5-B2B1-4FC3-8971-B7D80A1A5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883BAC-909B-4A0F-983E-EF6DCEB53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80C925-80A8-493F-A83F-B052CE359C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05A4D-BD2B-4667-A3F7-BD9FB77FB1A8}" type="datetimeFigureOut">
              <a:rPr lang="ru-KZ" smtClean="0"/>
              <a:t>05/15/2022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FF8F10-E1A6-4B91-A6D1-943EE4FA13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F0C797-1303-483F-BA55-F13562C8F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303FD-1EFB-4EEA-A698-69F176694C04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5054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Excel_Worksheet1.xls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tgOS-_PZX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A2%D1%80%D0%B0%D0%B3%D0%B5%D0%B4%D0%B8%D1%8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k.wikipedia.org/wiki/%D0%94%D1%80%D0%B0%D0%BC%D0%B0" TargetMode="External"/><Relationship Id="rId4" Type="http://schemas.openxmlformats.org/officeDocument/2006/relationships/hyperlink" Target="https://kk.wikipedia.org/wiki/%D0%9A%D0%BE%D0%BC%D0%B5%D0%B4%D0%B8%D1%8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A%D0%BE%D0%BC%D0%BF%D0%BE%D0%B7%D0%B8%D1%86%D0%B8%D1%8F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k.wikipedia.org/wiki/%D0%AD%D0%BF%D0%BE%D0%BF%D0%B5%D1%8F#cite_note-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для презентации по литературе | Бесплатные фоны для презентаций ... |  Литература, Хранение инструментов, Абстрактное">
            <a:extLst>
              <a:ext uri="{FF2B5EF4-FFF2-40B4-BE49-F238E27FC236}">
                <a16:creationId xmlns:a16="http://schemas.microsoft.com/office/drawing/2014/main" id="{B5378D4E-E0FE-4DDB-9140-60D10BBDA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8622DE-A110-42F7-AE34-7A150784143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8626" y="293203"/>
            <a:ext cx="3187811" cy="386798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C352E3-251E-4196-A100-25D4D7EF132A}"/>
              </a:ext>
            </a:extLst>
          </p:cNvPr>
          <p:cNvSpPr txBox="1"/>
          <p:nvPr/>
        </p:nvSpPr>
        <p:spPr>
          <a:xfrm>
            <a:off x="5638800" y="259742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035129-E06F-4845-A68F-18456D43DA0D}"/>
              </a:ext>
            </a:extLst>
          </p:cNvPr>
          <p:cNvSpPr txBox="1"/>
          <p:nvPr/>
        </p:nvSpPr>
        <p:spPr>
          <a:xfrm>
            <a:off x="6408225" y="1676435"/>
            <a:ext cx="371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B2BA62-DB82-45A0-9747-2EA66C27C20F}"/>
              </a:ext>
            </a:extLst>
          </p:cNvPr>
          <p:cNvSpPr txBox="1"/>
          <p:nvPr/>
        </p:nvSpPr>
        <p:spPr>
          <a:xfrm>
            <a:off x="5791200" y="181538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92E75-6114-4A11-B1F4-48E7E07F5121}"/>
              </a:ext>
            </a:extLst>
          </p:cNvPr>
          <p:cNvSpPr txBox="1"/>
          <p:nvPr/>
        </p:nvSpPr>
        <p:spPr>
          <a:xfrm>
            <a:off x="3816627" y="761760"/>
            <a:ext cx="8256104" cy="2845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Сабақтың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тақырыбы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4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Шығармалары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40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4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Прозасы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4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Драмалық</a:t>
            </a:r>
            <a:r>
              <a:rPr lang="ru-RU" sz="4000" dirty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шығармалары</a:t>
            </a:r>
            <a:endParaRPr lang="ru-KZ" sz="4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3C7431C-22ED-432D-95F2-6C6DF3EB9CEF}"/>
              </a:ext>
            </a:extLst>
          </p:cNvPr>
          <p:cNvSpPr/>
          <p:nvPr/>
        </p:nvSpPr>
        <p:spPr>
          <a:xfrm>
            <a:off x="817989" y="4662631"/>
            <a:ext cx="3187811" cy="11157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074D68-2502-487B-A5D7-2E6B91663A92}"/>
              </a:ext>
            </a:extLst>
          </p:cNvPr>
          <p:cNvSpPr txBox="1"/>
          <p:nvPr/>
        </p:nvSpPr>
        <p:spPr>
          <a:xfrm flipH="1">
            <a:off x="916716" y="4783965"/>
            <a:ext cx="3323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Мұхтар </a:t>
            </a:r>
            <a:r>
              <a:rPr lang="ru-RU" sz="2400" b="1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Омарханұлы</a:t>
            </a:r>
            <a:r>
              <a:rPr lang="ru-RU" sz="2400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ru-RU" sz="2400" b="1" i="1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1" i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Әуезов</a:t>
            </a:r>
            <a:endParaRPr lang="ru-KZ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95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676C5-1F4E-4ED7-B252-5F7CA8CC2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CAFAB3C9-8A31-453A-8039-17887BD329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870859"/>
              </p:ext>
            </p:extLst>
          </p:nvPr>
        </p:nvGraphicFramePr>
        <p:xfrm>
          <a:off x="838200" y="1825625"/>
          <a:ext cx="1051559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74455275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57833785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10810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966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939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812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582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183068"/>
                  </a:ext>
                </a:extLst>
              </a:tr>
            </a:tbl>
          </a:graphicData>
        </a:graphic>
      </p:graphicFrame>
      <p:pic>
        <p:nvPicPr>
          <p:cNvPr id="4098" name="Picture 2" descr="Шаблоны презентаций &quot;А. С. Пушкин&quot; - Русский язык и литература - Шаблоны  презентаций - Pedsovet.su">
            <a:extLst>
              <a:ext uri="{FF2B5EF4-FFF2-40B4-BE49-F238E27FC236}">
                <a16:creationId xmlns:a16="http://schemas.microsoft.com/office/drawing/2014/main" id="{0E6F22A3-5C68-4E85-8996-255685EEA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2E96CE-213D-403E-9019-C89E37309873}"/>
              </a:ext>
            </a:extLst>
          </p:cNvPr>
          <p:cNvSpPr txBox="1"/>
          <p:nvPr/>
        </p:nvSpPr>
        <p:spPr>
          <a:xfrm>
            <a:off x="2332383" y="1345759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    </a:t>
            </a:r>
          </a:p>
          <a:p>
            <a:endParaRPr lang="kk-KZ" dirty="0"/>
          </a:p>
          <a:p>
            <a:endParaRPr lang="kk-KZ" dirty="0"/>
          </a:p>
          <a:p>
            <a:endParaRPr lang="ru-K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7F6B3D-9F16-4F8E-AFFD-CB8A243998A1}"/>
              </a:ext>
            </a:extLst>
          </p:cNvPr>
          <p:cNvSpPr txBox="1"/>
          <p:nvPr/>
        </p:nvSpPr>
        <p:spPr>
          <a:xfrm>
            <a:off x="212035" y="311705"/>
            <a:ext cx="1193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altLang="ru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2-тапсырма.Берілген мәліметтердің шындық немесе жалған екенін анықтаңдар.</a:t>
            </a:r>
            <a:endParaRPr lang="ru-KZ" altLang="ru-K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4991D00-2A02-43B1-AF10-EB7F87D88A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030671"/>
              </p:ext>
            </p:extLst>
          </p:nvPr>
        </p:nvGraphicFramePr>
        <p:xfrm>
          <a:off x="5481638" y="3232150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1228873" imgH="390397" progId="Excel.Sheet.12">
                  <p:embed/>
                </p:oleObj>
              </mc:Choice>
              <mc:Fallback>
                <p:oleObj name="Worksheet" r:id="rId4" imgW="1228873" imgH="39039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1638" y="3232150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10C1EE91-7F20-46A8-AA8A-7FDE0F4FF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649514"/>
              </p:ext>
            </p:extLst>
          </p:nvPr>
        </p:nvGraphicFramePr>
        <p:xfrm>
          <a:off x="212035" y="837475"/>
          <a:ext cx="11728172" cy="4820190"/>
        </p:xfrm>
        <a:graphic>
          <a:graphicData uri="http://schemas.openxmlformats.org/drawingml/2006/table">
            <a:tbl>
              <a:tblPr firstRow="1" firstCol="1" bandRow="1"/>
              <a:tblGrid>
                <a:gridCol w="1015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690">
                <a:tc>
                  <a:txBody>
                    <a:bodyPr/>
                    <a:lstStyle/>
                    <a:p>
                      <a:pPr algn="l"/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Мәлімет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Шындық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Жалған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625">
                <a:tc>
                  <a:txBody>
                    <a:bodyPr/>
                    <a:lstStyle/>
                    <a:p>
                      <a:pPr algn="l"/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Жазушының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алғашқы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кезеңдегі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шығармалары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прозаның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әңгіме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повесть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жанрларында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жазылды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ru-KZ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679">
                <a:tc>
                  <a:txBody>
                    <a:bodyPr/>
                    <a:lstStyle/>
                    <a:p>
                      <a:pPr algn="l"/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Мұхтар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Әуезов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әдебиетіндегі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драматургия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жанрының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негізін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салушылардың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бірі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болды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KZ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707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М.Әуезов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жиырмасыншы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сексенінші жылдардың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кезі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шенінде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көптеген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әңгімелер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жазып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оларда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ескі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ауылының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алуан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түрлі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шындығын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реалистік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дәстүрде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бейнелейді</a:t>
                      </a:r>
                      <a:endParaRPr lang="ru-KZ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679">
                <a:tc>
                  <a:txBody>
                    <a:bodyPr/>
                    <a:lstStyle/>
                    <a:p>
                      <a:pPr algn="l"/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Қазақтың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драма театры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оның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Түнгі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сарын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»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пьесасымен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ашылды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i="1" dirty="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KZ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8750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М.Әуезовтің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жиырмасыншы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жылдардағы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шығармаларындағы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тақырыптың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бірі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—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әйел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теңдігі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KZ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91ACB0B-4203-4D99-8171-DA5311F5338E}"/>
              </a:ext>
            </a:extLst>
          </p:cNvPr>
          <p:cNvSpPr txBox="1"/>
          <p:nvPr/>
        </p:nvSpPr>
        <p:spPr>
          <a:xfrm>
            <a:off x="503584" y="5029200"/>
            <a:ext cx="103764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altLang="ru-K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altLang="ru-K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ru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  <a:br>
              <a:rPr lang="ru-KZ" altLang="ru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kk-KZ" alt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Жазушының</a:t>
            </a:r>
            <a:r>
              <a:rPr lang="kk-KZ" altLang="ru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шығармашылығы туралы біледі;</a:t>
            </a:r>
            <a:br>
              <a:rPr lang="ru-KZ" altLang="ru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altLang="ru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Мәліметтердің шындық немесе жалған екенін</a:t>
            </a:r>
            <a:r>
              <a:rPr lang="kk-KZ" altLang="ru-KZ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altLang="ru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анықтайды;</a:t>
            </a:r>
            <a:br>
              <a:rPr lang="ru-KZ" altLang="ru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2699676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676C5-1F4E-4ED7-B252-5F7CA8CC2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CAFAB3C9-8A31-453A-8039-17887BD329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59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74455275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57833785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10810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9966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939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812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582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183068"/>
                  </a:ext>
                </a:extLst>
              </a:tr>
            </a:tbl>
          </a:graphicData>
        </a:graphic>
      </p:graphicFrame>
      <p:pic>
        <p:nvPicPr>
          <p:cNvPr id="4098" name="Picture 2" descr="Шаблоны презентаций &quot;А. С. Пушкин&quot; - Русский язык и литература - Шаблоны  презентаций - Pedsovet.su">
            <a:extLst>
              <a:ext uri="{FF2B5EF4-FFF2-40B4-BE49-F238E27FC236}">
                <a16:creationId xmlns:a16="http://schemas.microsoft.com/office/drawing/2014/main" id="{0E6F22A3-5C68-4E85-8996-255685EEA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2E96CE-213D-403E-9019-C89E37309873}"/>
              </a:ext>
            </a:extLst>
          </p:cNvPr>
          <p:cNvSpPr txBox="1"/>
          <p:nvPr/>
        </p:nvSpPr>
        <p:spPr>
          <a:xfrm>
            <a:off x="2332383" y="1345759"/>
            <a:ext cx="45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    </a:t>
            </a:r>
          </a:p>
          <a:p>
            <a:endParaRPr lang="kk-KZ" dirty="0"/>
          </a:p>
          <a:p>
            <a:endParaRPr lang="kk-KZ" dirty="0"/>
          </a:p>
          <a:p>
            <a:endParaRPr lang="ru-K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7F6B3D-9F16-4F8E-AFFD-CB8A243998A1}"/>
              </a:ext>
            </a:extLst>
          </p:cNvPr>
          <p:cNvSpPr txBox="1"/>
          <p:nvPr/>
        </p:nvSpPr>
        <p:spPr>
          <a:xfrm>
            <a:off x="212035" y="311705"/>
            <a:ext cx="11934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altLang="ru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2-тапсырма.Берілген мәліметтердің шындық немесе жалған екенін анықтаңдар.</a:t>
            </a:r>
            <a:endParaRPr lang="ru-KZ" altLang="ru-KZ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04991D00-2A02-43B1-AF10-EB7F87D88A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1638" y="3232150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4" imgW="1228873" imgH="390397" progId="Excel.Sheet.12">
                  <p:embed/>
                </p:oleObj>
              </mc:Choice>
              <mc:Fallback>
                <p:oleObj name="Worksheet" r:id="rId4" imgW="1228873" imgH="390397" progId="Excel.Sheet.12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04991D00-2A02-43B1-AF10-EB7F87D88A2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81638" y="3232150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10C1EE91-7F20-46A8-AA8A-7FDE0F4FF0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053564"/>
              </p:ext>
            </p:extLst>
          </p:nvPr>
        </p:nvGraphicFramePr>
        <p:xfrm>
          <a:off x="212035" y="837475"/>
          <a:ext cx="11728172" cy="4820190"/>
        </p:xfrm>
        <a:graphic>
          <a:graphicData uri="http://schemas.openxmlformats.org/drawingml/2006/table">
            <a:tbl>
              <a:tblPr firstRow="1" firstCol="1" bandRow="1"/>
              <a:tblGrid>
                <a:gridCol w="10151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5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690">
                <a:tc>
                  <a:txBody>
                    <a:bodyPr/>
                    <a:lstStyle/>
                    <a:p>
                      <a:pPr algn="l"/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Мәлімет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Шындық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Жалған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9625">
                <a:tc>
                  <a:txBody>
                    <a:bodyPr/>
                    <a:lstStyle/>
                    <a:p>
                      <a:pPr algn="l"/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Жазушының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алғашқы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кезеңдегі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шығармалары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прозаның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әңгіме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повесть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жанрларында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жазылды</a:t>
                      </a:r>
                      <a:r>
                        <a:rPr lang="en-US" sz="240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ru-KZ" sz="2400" i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679">
                <a:tc>
                  <a:txBody>
                    <a:bodyPr/>
                    <a:lstStyle/>
                    <a:p>
                      <a:pPr algn="l"/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Мұхтар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Әуезов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әдебиетіндегі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драматургия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жанрының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негізін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салушылардың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бірі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болды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KZ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707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М.Әуезов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жиырмасыншы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сексенінші жылдардың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бас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кезі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орта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шенінде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көптеген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әңгімелер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жазып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оларда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ескі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қазақ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ауылының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алуан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түрлі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шындығын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реалистік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дәстүрде</a:t>
                      </a:r>
                      <a:r>
                        <a:rPr lang="en-US" sz="2400" i="1" dirty="0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solidFill>
                            <a:srgbClr val="21252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бейнелейді</a:t>
                      </a:r>
                      <a:endParaRPr lang="ru-KZ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679">
                <a:tc>
                  <a:txBody>
                    <a:bodyPr/>
                    <a:lstStyle/>
                    <a:p>
                      <a:pPr algn="l"/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Қазақтың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мемлекеттік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драма театры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оның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Түнгі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сарын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»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пьесасымен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1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ашылды</a:t>
                      </a:r>
                      <a:r>
                        <a:rPr lang="ru-RU" sz="2400" b="0" i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400" i="1" dirty="0">
                          <a:solidFill>
                            <a:srgbClr val="2021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KZ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8750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М.Әуезовтің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жиырмасыншы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жылдардағы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шығармаларындағы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негізгі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тақырыптың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бірі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—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әйел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теңдігі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KZ" sz="2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+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k-KZ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K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8" marR="68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B91ACB0B-4203-4D99-8171-DA5311F5338E}"/>
              </a:ext>
            </a:extLst>
          </p:cNvPr>
          <p:cNvSpPr txBox="1"/>
          <p:nvPr/>
        </p:nvSpPr>
        <p:spPr>
          <a:xfrm>
            <a:off x="503584" y="5029200"/>
            <a:ext cx="103764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altLang="ru-K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altLang="ru-KZ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ru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</a:t>
            </a:r>
            <a:br>
              <a:rPr lang="ru-KZ" altLang="ru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altLang="ru-KZ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kk-KZ" altLang="ru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Жазушының</a:t>
            </a:r>
            <a:r>
              <a:rPr lang="kk-KZ" altLang="ru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шығармашылығы туралы біледі;</a:t>
            </a:r>
            <a:br>
              <a:rPr lang="ru-KZ" altLang="ru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altLang="ru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Мәліметтердің шындық немесе жалған екенін</a:t>
            </a:r>
            <a:r>
              <a:rPr lang="kk-KZ" altLang="ru-KZ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altLang="ru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анықтайды;</a:t>
            </a:r>
            <a:br>
              <a:rPr lang="ru-KZ" altLang="ru-KZ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1788860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Фон для презентации по литературе | Бесплатные фоны для презентаций ... |  Литература, Хранение инструментов, Абстрактное">
            <a:extLst>
              <a:ext uri="{FF2B5EF4-FFF2-40B4-BE49-F238E27FC236}">
                <a16:creationId xmlns:a16="http://schemas.microsoft.com/office/drawing/2014/main" id="{B5378D4E-E0FE-4DDB-9140-60D10BBDA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C352E3-251E-4196-A100-25D4D7EF132A}"/>
              </a:ext>
            </a:extLst>
          </p:cNvPr>
          <p:cNvSpPr txBox="1"/>
          <p:nvPr/>
        </p:nvSpPr>
        <p:spPr>
          <a:xfrm>
            <a:off x="5638800" y="2597426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035129-E06F-4845-A68F-18456D43DA0D}"/>
              </a:ext>
            </a:extLst>
          </p:cNvPr>
          <p:cNvSpPr txBox="1"/>
          <p:nvPr/>
        </p:nvSpPr>
        <p:spPr>
          <a:xfrm>
            <a:off x="6408225" y="1676435"/>
            <a:ext cx="3716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B2BA62-DB82-45A0-9747-2EA66C27C20F}"/>
              </a:ext>
            </a:extLst>
          </p:cNvPr>
          <p:cNvSpPr txBox="1"/>
          <p:nvPr/>
        </p:nvSpPr>
        <p:spPr>
          <a:xfrm>
            <a:off x="5791200" y="181538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92E75-6114-4A11-B1F4-48E7E07F5121}"/>
              </a:ext>
            </a:extLst>
          </p:cNvPr>
          <p:cNvSpPr txBox="1"/>
          <p:nvPr/>
        </p:nvSpPr>
        <p:spPr>
          <a:xfrm>
            <a:off x="530087" y="278248"/>
            <a:ext cx="11529392" cy="6088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3-тапсырма.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ПОПС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формуласы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ойларыңды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дәптерге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жазыңдар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Бірінші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сөйл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ем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Менің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ойымша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Екінші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сөйлем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Себебі,мен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оны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былай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түсіндіремін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Үшінші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сөйлем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«Оны мен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мына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фактілермен,мысалдармен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дәлелдей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аламын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Төртінші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сөйлем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Осыған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мынадай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қорытынды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шешімге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келдім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…»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Дескрипторы:</a:t>
            </a:r>
            <a:endParaRPr lang="ru-RU" sz="2400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3C7431C-22ED-432D-95F2-6C6DF3EB9CEF}"/>
              </a:ext>
            </a:extLst>
          </p:cNvPr>
          <p:cNvSpPr/>
          <p:nvPr/>
        </p:nvSpPr>
        <p:spPr>
          <a:xfrm>
            <a:off x="725224" y="5273114"/>
            <a:ext cx="6338185" cy="11157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 барысында алған мәліметтерді қорыта отырып,өз ойын дәлелдеп жазады.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51880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491A8-9348-40F8-8D61-36A92DCF4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69ADB1-0098-4B28-B0A9-3A2B8EE7BC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2052" name="Picture 4" descr="Книга Стол Открытая - Бесплатное фото на Pixabay">
            <a:extLst>
              <a:ext uri="{FF2B5EF4-FFF2-40B4-BE49-F238E27FC236}">
                <a16:creationId xmlns:a16="http://schemas.microsoft.com/office/drawing/2014/main" id="{EA3A2009-A12F-4AD1-B6EA-0A5DC6F79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781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6FA7E5-AC37-42B3-9E15-1C063A57AFBF}"/>
              </a:ext>
            </a:extLst>
          </p:cNvPr>
          <p:cNvSpPr txBox="1"/>
          <p:nvPr/>
        </p:nvSpPr>
        <p:spPr>
          <a:xfrm>
            <a:off x="132522" y="365125"/>
            <a:ext cx="1214561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</a:t>
            </a:r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(тар)ы: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11.1.2.1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әдеби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шығармадағы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көтерілген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мәселелерді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қазіргі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өмірмен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байланыстырып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ұлттық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мүдде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тұрғысынан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ашу</a:t>
            </a:r>
            <a:endParaRPr lang="ru-RU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kk-KZ" altLang="ru-KZ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 мақсаттары:</a:t>
            </a:r>
          </a:p>
          <a:p>
            <a:pPr>
              <a:spcBef>
                <a:spcPct val="0"/>
              </a:spcBef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Ә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деби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шығармадағы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көтерілген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мәселелерді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анықтайды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</a:t>
            </a:r>
            <a:r>
              <a:rPr lang="ru-RU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азіргі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өмірмен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байланыстырып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ұлттық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мүдде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тұрғысынан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ашады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endParaRPr lang="kk-KZ" altLang="ru-KZ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0DB4E-C3DB-4AB6-8D7E-F3E8070B2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CBBB2D-B16D-4D30-BEE4-0E8809BE3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3074" name="Picture 2" descr="구식 나이 골동품 종이 배경 | Картины пейзажа, Винтаж, Ретро">
            <a:extLst>
              <a:ext uri="{FF2B5EF4-FFF2-40B4-BE49-F238E27FC236}">
                <a16:creationId xmlns:a16="http://schemas.microsoft.com/office/drawing/2014/main" id="{B162A58D-F322-4F68-A332-6E8E55B15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5ADF32-5314-4C72-842C-87A6079A3381}"/>
              </a:ext>
            </a:extLst>
          </p:cNvPr>
          <p:cNvSpPr txBox="1"/>
          <p:nvPr/>
        </p:nvSpPr>
        <p:spPr>
          <a:xfrm>
            <a:off x="437324" y="469002"/>
            <a:ext cx="8918711" cy="6157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әдебиетінің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классигі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М.Әуезовтің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алғашқы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кезеңде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/1919-1932/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жазылған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шығармалары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оның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іздену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өсу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жолынан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 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әдеби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стилі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творчествосының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қалыптасуынан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хабар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береді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endParaRPr lang="ru-KZ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Жазушының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алғашқы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кезеңдегі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шығармаларының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көлемдісі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көркемі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прозаның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әңгіме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повесть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жанрларында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жазылды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М.Әуезов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жиырмасыншы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жылдардың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кезі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орта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шенінде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көптеген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әңгімелер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жазып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оларда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ескі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ауылының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алуан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түрлі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әлеуметтік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шындығын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реалистік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дәстүрде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бейнелейді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қоғам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өмірінің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халық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тіршілігінің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терең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қатпарларын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ішкі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қайшылықтарын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білгірлікпен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суреттейді</a:t>
            </a:r>
            <a:r>
              <a:rPr lang="en-US" sz="28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KZ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606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B1380-C1E4-4E3B-BCED-9E002E9D8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E4858B-5B07-4A39-B851-64D21D77F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 dirty="0"/>
          </a:p>
        </p:txBody>
      </p:sp>
      <p:pic>
        <p:nvPicPr>
          <p:cNvPr id="5124" name="Picture 4" descr="Фоны для презентаций по литературе">
            <a:extLst>
              <a:ext uri="{FF2B5EF4-FFF2-40B4-BE49-F238E27FC236}">
                <a16:creationId xmlns:a16="http://schemas.microsoft.com/office/drawing/2014/main" id="{7EC9C25F-F502-48BA-9260-4805E43A0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2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DF2400-E2F0-4B6F-B67F-E398B172907B}"/>
              </a:ext>
            </a:extLst>
          </p:cNvPr>
          <p:cNvSpPr txBox="1"/>
          <p:nvPr/>
        </p:nvSpPr>
        <p:spPr>
          <a:xfrm>
            <a:off x="5287617" y="797510"/>
            <a:ext cx="66260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М.Әуезовтің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жиырмасыншы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жылдардағы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шығармаларындағы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негізгі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тақырыптың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бірі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әйел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теңдігі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Шығармаларында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шындығына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берік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табан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тіреп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отыратын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жазушы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кезендегі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әйелінің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басындағы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хал-ахуалды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асырмай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жасырмай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қаз-қалпында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көрсетеді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Бірде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жазушы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ата-анасының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еркімен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күйеуге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шығып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тағдырына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мойынсынған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әйел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тарихын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Сөніп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әңгімелесе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екінші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шығармасында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сүйгеніне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қосыла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алмай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құсадан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өлген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Ғазиза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Кім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кінәлі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жайын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етеді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Тағы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бірде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(«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Үйлену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әке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әміріне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көнбей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көңіл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сүйген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жігітімен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қашып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кеткен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қыз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хикаясына</a:t>
            </a:r>
            <a:r>
              <a:rPr lang="kk-KZ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тоқталады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k-KZ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hlinkClick r:id="rId3"/>
              </a:rPr>
              <a:t>              https://www.youtube.com/watch?v=DtgOS-_PZXM</a:t>
            </a:r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75179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D4A77-D3D8-4DED-A521-DBFF66F8F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14ECC1-2135-463D-87E5-DC44EAC101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4100" name="Picture 4" descr="구식 나이 골동품 종이 배경 | Картины пейзажа, Винтаж, Ретро">
            <a:extLst>
              <a:ext uri="{FF2B5EF4-FFF2-40B4-BE49-F238E27FC236}">
                <a16:creationId xmlns:a16="http://schemas.microsoft.com/office/drawing/2014/main" id="{52CDDA98-9899-4D98-9248-CF08ACBC9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E8B008-E3A6-4C03-A72A-8FD90FCB579C}"/>
              </a:ext>
            </a:extLst>
          </p:cNvPr>
          <p:cNvSpPr txBox="1"/>
          <p:nvPr/>
        </p:nvSpPr>
        <p:spPr>
          <a:xfrm>
            <a:off x="225287" y="197497"/>
            <a:ext cx="11370365" cy="468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40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ru-K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DF746E-5127-45DE-BD18-D0B8526B82B2}"/>
              </a:ext>
            </a:extLst>
          </p:cNvPr>
          <p:cNvSpPr txBox="1"/>
          <p:nvPr/>
        </p:nvSpPr>
        <p:spPr>
          <a:xfrm>
            <a:off x="838201" y="4187687"/>
            <a:ext cx="102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K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6142B8-AAC8-43F7-B360-3298958BBF10}"/>
              </a:ext>
            </a:extLst>
          </p:cNvPr>
          <p:cNvSpPr txBox="1"/>
          <p:nvPr/>
        </p:nvSpPr>
        <p:spPr>
          <a:xfrm>
            <a:off x="318052" y="331035"/>
            <a:ext cx="9090992" cy="6084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Мұхтар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Әуезов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әдебиетіндегі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драматургия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жанрының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салушылардың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1926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Қазақтың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драма театры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Еңлік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Кебек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пьесасымен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ашылады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Мұхтар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Әуезов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дараматургия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жанрына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ерекше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көңіл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бөліп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творчестволық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жолының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кезенінде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бас-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аяғы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жиырмаға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жуық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пьеса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жазды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жанрдағы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қалам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қуаты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30-жылдардағы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шығармаларында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көбірек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танылды</a:t>
            </a:r>
            <a:r>
              <a:rPr lang="ru-RU" sz="2000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Жазушының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 Абай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» роман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эпопеясына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идеялық-көркемдік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өресі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неғұрлым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биік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драматургияда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жасалды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Драмашының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Еңлік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Кебек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» пен «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Қарагөзден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басталған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творчестволық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ізденісі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50-жылдардың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екінші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жартысында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Бедел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Досқа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жалғасты</a:t>
            </a:r>
            <a:r>
              <a:rPr lang="kk-KZ" sz="20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Әуезов</a:t>
            </a:r>
            <a:r>
              <a:rPr lang="ru-RU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драматургиясында</a:t>
            </a:r>
            <a:r>
              <a:rPr lang="ru-RU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жанрлық</a:t>
            </a:r>
            <a:r>
              <a:rPr lang="ru-RU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формалардың</a:t>
            </a:r>
            <a:r>
              <a:rPr lang="ru-RU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бәрін</a:t>
            </a:r>
            <a:r>
              <a:rPr lang="ru-RU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қамтыған</a:t>
            </a:r>
            <a:r>
              <a:rPr lang="ru-RU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Онда</a:t>
            </a:r>
            <a:r>
              <a:rPr lang="en-US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u="none" strike="noStrike" dirty="0">
                <a:solidFill>
                  <a:srgbClr val="0B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 tooltip="Трагедия"/>
              </a:rPr>
              <a:t>трагедия</a:t>
            </a:r>
            <a:r>
              <a:rPr lang="en-US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да,</a:t>
            </a:r>
            <a:r>
              <a:rPr lang="en-US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u="none" strike="noStrike" dirty="0">
                <a:solidFill>
                  <a:srgbClr val="0B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 tooltip="Комедия"/>
              </a:rPr>
              <a:t>комедия</a:t>
            </a:r>
            <a:r>
              <a:rPr lang="en-US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да,</a:t>
            </a:r>
            <a:r>
              <a:rPr lang="en-US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u="none" strike="noStrike" dirty="0">
                <a:solidFill>
                  <a:srgbClr val="0B008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Драма"/>
              </a:rPr>
              <a:t>драма</a:t>
            </a:r>
            <a:r>
              <a:rPr lang="en-US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 бар.</a:t>
            </a:r>
            <a:endParaRPr lang="en-US" sz="2000" dirty="0">
              <a:solidFill>
                <a:srgbClr val="2021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Бірде махаббат,бірде өнер,бірде та</a:t>
            </a:r>
            <a:r>
              <a:rPr lang="kk-KZ" sz="2000" dirty="0">
                <a:solidFill>
                  <a:srgbClr val="2021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рихи тақырыпқа барып, енді бірде бүгінгі замандас бейнесін жасай білген драматург бір-бірін қайталамайтын әр алуан кейіпкерлерді қазақ сахнасына алып келді.</a:t>
            </a:r>
            <a:endParaRPr lang="ru-RU" sz="2000" dirty="0">
              <a:solidFill>
                <a:srgbClr val="20212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KZ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355063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FCB30-8331-49DC-AA59-A3FAD804A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7679158-14F9-4F6A-BCA2-EBD0AB7F00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901" y="1825625"/>
            <a:ext cx="6216197" cy="4351338"/>
          </a:xfrm>
        </p:spPr>
      </p:pic>
      <p:pic>
        <p:nvPicPr>
          <p:cNvPr id="4" name="Рисунок 3" descr="Набор из 100 бесплатных фонов для школьной презентации | Простой PowerPoint  | Яндекс Дзен">
            <a:extLst>
              <a:ext uri="{FF2B5EF4-FFF2-40B4-BE49-F238E27FC236}">
                <a16:creationId xmlns:a16="http://schemas.microsoft.com/office/drawing/2014/main" id="{1DD87C84-9185-4897-A6A3-AD5650C6C18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77F4E4-76F9-4C9F-83E8-1E7D1839D850}"/>
              </a:ext>
            </a:extLst>
          </p:cNvPr>
          <p:cNvSpPr txBox="1"/>
          <p:nvPr/>
        </p:nvSpPr>
        <p:spPr>
          <a:xfrm>
            <a:off x="2149702" y="501525"/>
            <a:ext cx="432020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М.О.Әуезовтің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прозалық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шығармалары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Қорғансыздың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i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Қараш-қараш</a:t>
            </a:r>
            <a:r>
              <a:rPr lang="ru-RU" sz="2400" i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0" i="1" dirty="0">
              <a:solidFill>
                <a:srgbClr val="2125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Жетім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Жуандық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Ескілік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көлеңкесінде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кінәлі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</a:p>
          <a:p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Барымта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Оқыған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азамат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Қыр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суреттері</a:t>
            </a:r>
            <a:r>
              <a:rPr lang="ru-RU" sz="2400" b="0" i="1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800" dirty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C6A22F-4E61-4F91-99D9-9333873EC8C1}"/>
              </a:ext>
            </a:extLst>
          </p:cNvPr>
          <p:cNvSpPr txBox="1"/>
          <p:nvPr/>
        </p:nvSpPr>
        <p:spPr>
          <a:xfrm rot="21440483">
            <a:off x="6581627" y="667822"/>
            <a:ext cx="4320207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М.О.Әуезовтің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драмалық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шығармалары</a:t>
            </a:r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b="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Еңлік</a:t>
            </a:r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b="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Кебек</a:t>
            </a:r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</a:p>
          <a:p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b="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Қарагөз</a:t>
            </a:r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</a:p>
          <a:p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b="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Түнгі</a:t>
            </a:r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сарын</a:t>
            </a:r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</a:p>
          <a:p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b="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</a:t>
            </a:r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Бедел</a:t>
            </a:r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Досқа</a:t>
            </a:r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»</a:t>
            </a:r>
          </a:p>
          <a:p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2400" b="0" i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Шекарада</a:t>
            </a:r>
            <a:r>
              <a:rPr lang="ru-RU" sz="2400" b="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» </a:t>
            </a:r>
          </a:p>
          <a:p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«Айман -Шолпан»</a:t>
            </a:r>
          </a:p>
          <a:p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«Хан Кене»</a:t>
            </a:r>
          </a:p>
          <a:p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«Килы </a:t>
            </a:r>
            <a:r>
              <a:rPr lang="ru-RU" sz="2400" i="1" dirty="0" err="1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заман</a:t>
            </a:r>
            <a:r>
              <a:rPr lang="ru-RU" sz="2400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«Бәйбіше-Тоқал»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«Тас түлек»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«Тартыс»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«Ақан-Зайра»</a:t>
            </a:r>
          </a:p>
          <a:p>
            <a:endParaRPr lang="kk-KZ" dirty="0"/>
          </a:p>
          <a:p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214600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E3EF25-5451-4DE1-9D13-F7C9879D6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118FBCE-7276-4160-AA30-BEF36AC123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" r="451" b="23865"/>
          <a:stretch/>
        </p:blipFill>
        <p:spPr>
          <a:xfrm>
            <a:off x="0" y="-1"/>
            <a:ext cx="12191999" cy="6745357"/>
          </a:xfr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id="{53C03304-72AB-44F5-B68B-8E21B677DA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37082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84E2D-802B-4FC0-A900-C65EF2F7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9F2D3B-E755-40DA-B397-CA5F94B0A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1026" name="Picture 2" descr="Картинки стопки книг, Стоковые Фотографии и Роялти-Фри Изображения стопки  книг | Depositphotos®">
            <a:extLst>
              <a:ext uri="{FF2B5EF4-FFF2-40B4-BE49-F238E27FC236}">
                <a16:creationId xmlns:a16="http://schemas.microsoft.com/office/drawing/2014/main" id="{8FAF85E5-B0FD-4179-80CC-EA23FC9EB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03654B-494D-4CA6-A05D-F9CC5D265419}"/>
              </a:ext>
            </a:extLst>
          </p:cNvPr>
          <p:cNvSpPr txBox="1"/>
          <p:nvPr/>
        </p:nvSpPr>
        <p:spPr>
          <a:xfrm flipH="1">
            <a:off x="5989982" y="230188"/>
            <a:ext cx="577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  мен роман-эпопеяның ерекшелігі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3359BE76-5222-4F87-B8E5-24769361A737}"/>
              </a:ext>
            </a:extLst>
          </p:cNvPr>
          <p:cNvSpPr/>
          <p:nvPr/>
        </p:nvSpPr>
        <p:spPr>
          <a:xfrm flipH="1">
            <a:off x="5777937" y="826791"/>
            <a:ext cx="6241783" cy="27247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KZ" sz="180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Роман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сюжетті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көбіне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сөзбен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кейде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өлеңмен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кең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көлемді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эпикалық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түр.Романда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құбылыстары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қарым-қатынастар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молынан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қамтылған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K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KZ" sz="1800" u="sng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 tooltip="Композици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композициялық</a:t>
            </a:r>
            <a:r>
              <a:rPr lang="ru-KZ" sz="18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күрделі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құрылымнан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Роман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адамдар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тағдырын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замана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шындығын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суреттеу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дәуір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қоғамды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салт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сананы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бейнелейді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KZ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06D8232-C40A-4EF1-A9D4-2CACEF47D33A}"/>
              </a:ext>
            </a:extLst>
          </p:cNvPr>
          <p:cNvSpPr/>
          <p:nvPr/>
        </p:nvSpPr>
        <p:spPr>
          <a:xfrm>
            <a:off x="5300871" y="3686520"/>
            <a:ext cx="6718850" cy="30796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kk-KZ" sz="1800" b="1" dirty="0">
              <a:solidFill>
                <a:srgbClr val="20212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b="1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Эпопея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–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эпостық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шығарманың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түрі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белгілі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немесе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бірнеше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тарихи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дәуірдің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типтік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оқиғаларын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кең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көлемде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суреттейтін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бірнеше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ұрпақ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өкілдерінің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іс-әрекеттерін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ортақ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идея мен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бір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тақырыптың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арнасында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көркемдік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тұтастықта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баяндайтын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поэзиялық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прозалық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кесек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туынды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Эпопеяға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тән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ортақ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қасиет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тарихи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тақырыптың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терең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әлеум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идея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арнасында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баяндалуы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оқиғаның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реалистікпен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суреттелуі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кейіпкер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сипатының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байсалды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түрде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даралануы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тіл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KZ" sz="1800" dirty="0" err="1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нәрлілігі</a:t>
            </a:r>
            <a:r>
              <a:rPr lang="ru-KZ" sz="1800" dirty="0">
                <a:solidFill>
                  <a:srgbClr val="2021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KZ" sz="1800" u="sng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[</a:t>
            </a: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9954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B1D6B5-C604-4922-AD1B-E8A7A7EE1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DE324A-95CA-428F-89A1-E34355AFF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KZ" dirty="0"/>
          </a:p>
        </p:txBody>
      </p:sp>
      <p:pic>
        <p:nvPicPr>
          <p:cNvPr id="2050" name="Picture 2" descr="Книги, чтение, литература. Шаблон для презентации. | Началочка">
            <a:extLst>
              <a:ext uri="{FF2B5EF4-FFF2-40B4-BE49-F238E27FC236}">
                <a16:creationId xmlns:a16="http://schemas.microsoft.com/office/drawing/2014/main" id="{9485ED9D-6F89-4E45-9C9F-C3982DF155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EEE0E6-81BB-45D5-A848-DF49F8EA3DBF}"/>
              </a:ext>
            </a:extLst>
          </p:cNvPr>
          <p:cNvSpPr txBox="1"/>
          <p:nvPr/>
        </p:nvSpPr>
        <p:spPr>
          <a:xfrm>
            <a:off x="2716696" y="230188"/>
            <a:ext cx="68762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1-тапсырма.      Сұрақ-жауап </a:t>
            </a:r>
          </a:p>
          <a:p>
            <a:endParaRPr lang="ru-KZ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AB0B2D-38E2-4A25-BD7D-51D67CED9066}"/>
              </a:ext>
            </a:extLst>
          </p:cNvPr>
          <p:cNvSpPr txBox="1"/>
          <p:nvPr/>
        </p:nvSpPr>
        <p:spPr>
          <a:xfrm>
            <a:off x="2173357" y="1108194"/>
            <a:ext cx="98066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1)«Көксерек» фильмі туралы не білесің?</a:t>
            </a:r>
          </a:p>
          <a:p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2)Жазушының әңгімелеріне қандай тақырыптар арқау болды?</a:t>
            </a:r>
          </a:p>
          <a:p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3)М.Әуезовтің қазақ драматургиясына қосқан үлесі қандай?</a:t>
            </a:r>
          </a:p>
          <a:p>
            <a:r>
              <a:rPr lang="kk-K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4)Қазақ әдебиеті мен қазақ халқын әлемге танытқан дарынды жазушы қаламынан туған озық үлгідегі шығармаларға сенің берер бағаң?</a:t>
            </a:r>
            <a:endParaRPr lang="kk-KZ" altLang="ru-KZ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altLang="ru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r>
              <a:rPr lang="kk-KZ" altLang="ru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Дескрипторы: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Сабақ барысында алған мәліметтерді қорыта отырып,өз ойын,                 </a:t>
            </a:r>
          </a:p>
          <a:p>
            <a:r>
              <a:rPr lang="kk-KZ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пікірін білдіреді.</a:t>
            </a:r>
          </a:p>
          <a:p>
            <a:r>
              <a:rPr lang="kk-KZ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Жазушы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шығармаларында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көтерілген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мәселелерді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қазіргі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</a:p>
          <a:p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өмірмен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байланыстырып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ұлттық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мүдде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тұрғысынан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талдайды</a:t>
            </a:r>
            <a:r>
              <a:rPr lang="ru-R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kk-KZ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436322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1007</Words>
  <Application>Microsoft Office PowerPoint</Application>
  <PresentationFormat>Широкоэкранный</PresentationFormat>
  <Paragraphs>124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Зура Абуова</dc:creator>
  <cp:lastModifiedBy>Орынбекова Акниет</cp:lastModifiedBy>
  <cp:revision>42</cp:revision>
  <dcterms:created xsi:type="dcterms:W3CDTF">2021-01-16T19:15:36Z</dcterms:created>
  <dcterms:modified xsi:type="dcterms:W3CDTF">2022-05-15T15:51:33Z</dcterms:modified>
</cp:coreProperties>
</file>